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5" r:id="rId2"/>
  </p:sldMasterIdLst>
  <p:notesMasterIdLst>
    <p:notesMasterId r:id="rId21"/>
  </p:notesMasterIdLst>
  <p:handoutMasterIdLst>
    <p:handoutMasterId r:id="rId22"/>
  </p:handoutMasterIdLst>
  <p:sldIdLst>
    <p:sldId id="302" r:id="rId3"/>
    <p:sldId id="437" r:id="rId4"/>
    <p:sldId id="444" r:id="rId5"/>
    <p:sldId id="438" r:id="rId6"/>
    <p:sldId id="439" r:id="rId7"/>
    <p:sldId id="440" r:id="rId8"/>
    <p:sldId id="448" r:id="rId9"/>
    <p:sldId id="441" r:id="rId10"/>
    <p:sldId id="446" r:id="rId11"/>
    <p:sldId id="449" r:id="rId12"/>
    <p:sldId id="447" r:id="rId13"/>
    <p:sldId id="450" r:id="rId14"/>
    <p:sldId id="451" r:id="rId15"/>
    <p:sldId id="452" r:id="rId16"/>
    <p:sldId id="453" r:id="rId17"/>
    <p:sldId id="442" r:id="rId18"/>
    <p:sldId id="443" r:id="rId19"/>
    <p:sldId id="445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50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8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3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46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47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43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58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9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4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8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29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5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55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7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628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0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0154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022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8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2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oconductor.org/packages/release/data/experiment/vignettes/celldex/inst/doc/userguide.htm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6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Annotating cell populations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2022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Celldex</a:t>
            </a:r>
            <a:r>
              <a:rPr lang="en-US" dirty="0"/>
              <a:t> compiles transcriptome profiles for collections of “pure” cell types.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Human primary cell atlas (2013)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Blueprint/ENCODE (2012/2013)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Mouse RNA-seq (2019)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ImmGen</a:t>
            </a:r>
            <a:r>
              <a:rPr lang="en-US" dirty="0"/>
              <a:t> project (microarrays from 2008…)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Database of Immune Cell Expression/</a:t>
            </a:r>
            <a:r>
              <a:rPr lang="en-GB" dirty="0" err="1"/>
              <a:t>eQTLs</a:t>
            </a:r>
            <a:r>
              <a:rPr lang="en-GB" dirty="0"/>
              <a:t>/Epigenomics (2018)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Novershtern</a:t>
            </a:r>
            <a:r>
              <a:rPr lang="en-GB" dirty="0"/>
              <a:t> hematopoietic data</a:t>
            </a:r>
            <a:r>
              <a:rPr lang="en-US" dirty="0"/>
              <a:t> (microarrays from 2011…)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Monaco immune data (2019)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9D7D88-5440-0648-9B8B-C348F6B73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65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err="1"/>
              <a:t>reference_sumExp</a:t>
            </a:r>
            <a:r>
              <a:rPr lang="en-US" dirty="0"/>
              <a:t> &lt;- </a:t>
            </a:r>
            <a:r>
              <a:rPr lang="en-US" dirty="0" err="1"/>
              <a:t>celldex</a:t>
            </a:r>
            <a:r>
              <a:rPr lang="en-US" dirty="0"/>
              <a:t>::…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err="1"/>
              <a:t>scExp</a:t>
            </a:r>
            <a:r>
              <a:rPr lang="en-US" dirty="0"/>
              <a:t> &lt;- …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predictions &lt;- SingleR::SingleR(</a:t>
            </a:r>
          </a:p>
          <a:p>
            <a:pPr marL="625475" indent="-2159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test = </a:t>
            </a:r>
            <a:r>
              <a:rPr lang="en-US" dirty="0" err="1"/>
              <a:t>scExp</a:t>
            </a:r>
            <a:r>
              <a:rPr lang="en-US" dirty="0"/>
              <a:t>, </a:t>
            </a:r>
          </a:p>
          <a:p>
            <a:pPr marL="625475" indent="-2159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ref = </a:t>
            </a:r>
            <a:r>
              <a:rPr lang="en-US" dirty="0" err="1"/>
              <a:t>reference_sumExp</a:t>
            </a:r>
            <a:r>
              <a:rPr lang="en-US" dirty="0"/>
              <a:t>, </a:t>
            </a:r>
          </a:p>
          <a:p>
            <a:pPr marL="625475" indent="-2159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labels = </a:t>
            </a:r>
            <a:r>
              <a:rPr lang="en-US" dirty="0" err="1"/>
              <a:t>reference_sumExp$label</a:t>
            </a: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FDB894-5ABC-DA47-B7D0-BBD44A6DC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5BCDE-F139-1F4D-BF78-1EA86D099C0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426378"/>
          </a:xfrm>
        </p:spPr>
        <p:txBody>
          <a:bodyPr>
            <a:normAutofit/>
          </a:bodyPr>
          <a:lstStyle/>
          <a:p>
            <a:r>
              <a:rPr lang="en-US" dirty="0" err="1"/>
              <a:t>Celldex</a:t>
            </a:r>
            <a:r>
              <a:rPr lang="en-US" dirty="0"/>
              <a:t> compiles transcriptome profiles for collections of “pure” cell types and stores them in </a:t>
            </a:r>
            <a:r>
              <a:rPr lang="en-US" dirty="0" err="1"/>
              <a:t>SummarizedExperiment</a:t>
            </a:r>
            <a:r>
              <a:rPr lang="en-US" dirty="0"/>
              <a:t> objects.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753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Garnett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FDB894-5ABC-DA47-B7D0-BBD44A6DC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Pliner</a:t>
            </a:r>
            <a:r>
              <a:rPr lang="en-US" dirty="0"/>
              <a:t> et al, Nat Methods 2019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5BCDE-F139-1F4D-BF78-1EA86D099C0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Garnett relies on another approach to classify cells. It uses known cell type markers to train a regression classifier.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D2B3B-F532-A44B-8418-4D55D1B1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2124648"/>
            <a:ext cx="10604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5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Garnett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FDB894-5ABC-DA47-B7D0-BBD44A6DC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Pliner</a:t>
            </a:r>
            <a:r>
              <a:rPr lang="en-US" dirty="0"/>
              <a:t> et al, Nat Methods 2019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5BCDE-F139-1F4D-BF78-1EA86D099C0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Garnett relies on another approach to classify cells. It uses known cell type markers to train a regression classifier.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95FF4-829D-3C40-9E51-48A6A365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54" y="1629683"/>
            <a:ext cx="5894892" cy="47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62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Garnett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FDB894-5ABC-DA47-B7D0-BBD44A6DC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/>
          <a:lstStyle/>
          <a:p>
            <a:r>
              <a:rPr lang="en-US" dirty="0" err="1"/>
              <a:t>Pliner</a:t>
            </a:r>
            <a:r>
              <a:rPr lang="en-US" dirty="0"/>
              <a:t> et al, Nat Methods 2019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5BCDE-F139-1F4D-BF78-1EA86D099C0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Garnett relies on another approach to classify cells. It uses known cell type markers to train a regression classifier.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0258A1-347D-0F4C-8467-E64E39D43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638" y="1683708"/>
            <a:ext cx="5272724" cy="46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6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Garnett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FDB894-5ABC-DA47-B7D0-BBD44A6DC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Pliner</a:t>
            </a:r>
            <a:r>
              <a:rPr lang="en-US" dirty="0"/>
              <a:t> et al, Nat Methods 2019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5BCDE-F139-1F4D-BF78-1EA86D099C0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Garnett can leverage cluster annotation to extend annotations.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0ADDE-A0BB-3B4F-BC6B-D0699116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1133"/>
            <a:ext cx="12192000" cy="40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5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4DD419-C37C-1B42-A905-BB0F68843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85" y="1551727"/>
            <a:ext cx="8394216" cy="49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4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7662A-B084-F84E-B9FA-EEDD9C93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50" y="1571115"/>
            <a:ext cx="5051685" cy="51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8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7048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3294642"/>
            <a:ext cx="3163340" cy="32891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4266508"/>
            <a:ext cx="3163340" cy="23172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6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65A7D13-B98D-EB4F-AFF0-6216B8A78A0B}"/>
              </a:ext>
            </a:extLst>
          </p:cNvPr>
          <p:cNvGrpSpPr/>
          <p:nvPr/>
        </p:nvGrpSpPr>
        <p:grpSpPr>
          <a:xfrm>
            <a:off x="4431705" y="2261423"/>
            <a:ext cx="5957665" cy="3844737"/>
            <a:chOff x="3488539" y="1873328"/>
            <a:chExt cx="4740233" cy="2874879"/>
          </a:xfrm>
        </p:grpSpPr>
        <p:sp>
          <p:nvSpPr>
            <p:cNvPr id="16" name="Google Shape;476;p35">
              <a:extLst>
                <a:ext uri="{FF2B5EF4-FFF2-40B4-BE49-F238E27FC236}">
                  <a16:creationId xmlns:a16="http://schemas.microsoft.com/office/drawing/2014/main" id="{35CA1CF0-78B2-5146-8EA1-2E66A9DB10E3}"/>
                </a:ext>
              </a:extLst>
            </p:cNvPr>
            <p:cNvSpPr/>
            <p:nvPr/>
          </p:nvSpPr>
          <p:spPr>
            <a:xfrm>
              <a:off x="3488539" y="4471307"/>
              <a:ext cx="2412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Cell clusters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77;p35">
              <a:extLst>
                <a:ext uri="{FF2B5EF4-FFF2-40B4-BE49-F238E27FC236}">
                  <a16:creationId xmlns:a16="http://schemas.microsoft.com/office/drawing/2014/main" id="{406183E8-BD5D-D342-A58C-EEE4343F9E2F}"/>
                </a:ext>
              </a:extLst>
            </p:cNvPr>
            <p:cNvSpPr/>
            <p:nvPr/>
          </p:nvSpPr>
          <p:spPr>
            <a:xfrm rot="16200000">
              <a:off x="7139622" y="2593178"/>
              <a:ext cx="18090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794B73-ED31-EB4F-8035-2FED1185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82" y="1300982"/>
            <a:ext cx="8617527" cy="44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Manual 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markers of cluster #7 in PBMCs: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CD74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MS4A1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LTB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HLA-DQB1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TCL1A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CD52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CD37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6D4C3-8FDC-2540-BA73-1032A9ED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19" y="1045637"/>
            <a:ext cx="2992720" cy="2750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A921C-C240-CC4B-ABF5-307C1AD90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890" y="1045638"/>
            <a:ext cx="2979143" cy="275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98BFB-891E-9240-B721-187ACBC9F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19" y="3971799"/>
            <a:ext cx="3013112" cy="275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CA7FF-D8E4-B648-801F-88A10DA9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3890" y="4019269"/>
            <a:ext cx="3012666" cy="2750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87F57-A8DD-A046-9338-3DE9FC0BC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403" y="2146746"/>
            <a:ext cx="351117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3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4ECC74-63A4-4743-9955-1D19ED87F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274" y="2118280"/>
            <a:ext cx="6943758" cy="37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1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87724-FA44-6E44-A448-D8F9A241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317" y="2136954"/>
            <a:ext cx="8008725" cy="399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57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it is limited in sensitivity, as it can only identify cells based on the references used.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1DB38-5A98-9444-93B0-4A3BE824C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487C88-F9B9-094F-A9DF-D8970A73E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97" y="1831332"/>
            <a:ext cx="10353206" cy="36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5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Celldex</a:t>
            </a:r>
            <a:r>
              <a:rPr lang="en-US" dirty="0"/>
              <a:t> compiles transcriptome profiles for collections of “pure” cell types.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9D7D88-5440-0648-9B8B-C348F6B73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CD4F4-6C5C-014C-AB6F-6BD0A3122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650" y="2019300"/>
            <a:ext cx="8394700" cy="2819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ECE7B8F-3B96-4A42-858A-3F3FA18006B7}"/>
              </a:ext>
            </a:extLst>
          </p:cNvPr>
          <p:cNvSpPr/>
          <p:nvPr/>
        </p:nvSpPr>
        <p:spPr>
          <a:xfrm>
            <a:off x="832753" y="5614907"/>
            <a:ext cx="997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https://bioconductor.org/packages/release/data/experiment/vignettes/celldex/inst/doc/userguide.html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0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5008</TotalTime>
  <Words>1497</Words>
  <Application>Microsoft Macintosh PowerPoint</Application>
  <PresentationFormat>Widescreen</PresentationFormat>
  <Paragraphs>197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Avenir</vt:lpstr>
      <vt:lpstr>Calibri</vt:lpstr>
      <vt:lpstr>Calibri Light</vt:lpstr>
      <vt:lpstr>Comfortaa</vt:lpstr>
      <vt:lpstr>Menlo</vt:lpstr>
      <vt:lpstr>Theme1</vt:lpstr>
      <vt:lpstr>nice_theme</vt:lpstr>
      <vt:lpstr>Lecture 6  Annotating cell populations</vt:lpstr>
      <vt:lpstr>PowerPoint Presentation</vt:lpstr>
      <vt:lpstr>PowerPoint Presentation</vt:lpstr>
      <vt:lpstr>Cell type annotation using identified markers per cluster</vt:lpstr>
      <vt:lpstr>Manual cell type annotation using identified markers per cluster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Garnett</vt:lpstr>
      <vt:lpstr>Garnett</vt:lpstr>
      <vt:lpstr>Garnett</vt:lpstr>
      <vt:lpstr>Garnett</vt:lpstr>
      <vt:lpstr>Automated cell type annotation using public marker databases</vt:lpstr>
      <vt:lpstr>Automated cell type annotation using public marker databases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317</cp:revision>
  <cp:lastPrinted>2021-06-06T12:34:34Z</cp:lastPrinted>
  <dcterms:created xsi:type="dcterms:W3CDTF">2021-02-26T11:16:43Z</dcterms:created>
  <dcterms:modified xsi:type="dcterms:W3CDTF">2022-02-01T23:23:57Z</dcterms:modified>
</cp:coreProperties>
</file>